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87" r:id="rId2"/>
    <p:sldId id="354" r:id="rId3"/>
    <p:sldId id="367" r:id="rId4"/>
    <p:sldId id="400" r:id="rId5"/>
    <p:sldId id="355" r:id="rId6"/>
    <p:sldId id="395" r:id="rId7"/>
    <p:sldId id="399" r:id="rId8"/>
    <p:sldId id="398" r:id="rId9"/>
    <p:sldId id="401" r:id="rId10"/>
    <p:sldId id="402" r:id="rId11"/>
    <p:sldId id="403" r:id="rId12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/>
        <a:cs typeface="黑体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/>
        <a:cs typeface="黑体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/>
        <a:cs typeface="黑体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/>
        <a:cs typeface="黑体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/>
        <a:cs typeface="黑体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黑体"/>
        <a:cs typeface="黑体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黑体"/>
        <a:cs typeface="黑体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黑体"/>
        <a:cs typeface="黑体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黑体"/>
        <a:cs typeface="黑体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5A"/>
    <a:srgbClr val="0000CC"/>
    <a:srgbClr val="3333FF"/>
    <a:srgbClr val="FF6600"/>
    <a:srgbClr val="336699"/>
    <a:srgbClr val="10B4CA"/>
    <a:srgbClr val="11BED5"/>
    <a:srgbClr val="33CCFF"/>
    <a:srgbClr val="FE0067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6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E925E49-D286-4E11-8503-F27605622B25}" type="datetimeFigureOut">
              <a:rPr lang="zh-CN" altLang="en-US"/>
              <a:pPr>
                <a:defRPr/>
              </a:pPr>
              <a:t>2019-4-29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C66C4A9-2FE8-4A90-B5D2-3713A4E488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057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66C4A9-2FE8-4A90-B5D2-3713A4E488C7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9734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66C4A9-2FE8-4A90-B5D2-3713A4E488C7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0149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66C4A9-2FE8-4A90-B5D2-3713A4E488C7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3839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66C4A9-2FE8-4A90-B5D2-3713A4E488C7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1138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081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7456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3453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表格占位符 13"/>
          <p:cNvSpPr>
            <a:spLocks noGrp="1"/>
          </p:cNvSpPr>
          <p:nvPr>
            <p:ph type="tbl" sz="quarter" idx="10"/>
          </p:nvPr>
        </p:nvSpPr>
        <p:spPr>
          <a:xfrm>
            <a:off x="3143239" y="2714625"/>
            <a:ext cx="5572165" cy="285751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noProof="0" smtClean="0"/>
              <a:t>Вставка таблицы</a:t>
            </a:r>
            <a:endParaRPr lang="zh-CN" altLang="en-US" noProof="0"/>
          </a:p>
        </p:txBody>
      </p:sp>
      <p:sp>
        <p:nvSpPr>
          <p:cNvPr id="16" name="图片占位符 15"/>
          <p:cNvSpPr>
            <a:spLocks noGrp="1"/>
          </p:cNvSpPr>
          <p:nvPr>
            <p:ph type="pic" sz="quarter" idx="11"/>
          </p:nvPr>
        </p:nvSpPr>
        <p:spPr>
          <a:xfrm>
            <a:off x="428596" y="428604"/>
            <a:ext cx="2500313" cy="2214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noProof="0" smtClean="0"/>
              <a:t>Вставка рисунка</a:t>
            </a:r>
            <a:endParaRPr lang="zh-CN" altLang="en-US" noProof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3143240" y="1428736"/>
            <a:ext cx="5572136" cy="1143014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3"/>
          </p:nvPr>
        </p:nvSpPr>
        <p:spPr>
          <a:xfrm>
            <a:off x="3143250" y="500063"/>
            <a:ext cx="3714750" cy="785812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4997608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martArt 占位符 6"/>
          <p:cNvSpPr>
            <a:spLocks noGrp="1"/>
          </p:cNvSpPr>
          <p:nvPr>
            <p:ph type="dgm" sz="quarter" idx="10"/>
          </p:nvPr>
        </p:nvSpPr>
        <p:spPr>
          <a:xfrm>
            <a:off x="3071802" y="571480"/>
            <a:ext cx="5214974" cy="40719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noProof="0" smtClean="0"/>
              <a:t>Вставка рисунка SmartArt</a:t>
            </a:r>
            <a:endParaRPr lang="zh-CN" altLang="en-US" noProof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714375" y="571480"/>
            <a:ext cx="2143125" cy="400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2"/>
          </p:nvPr>
        </p:nvSpPr>
        <p:spPr>
          <a:xfrm>
            <a:off x="3071813" y="4786313"/>
            <a:ext cx="3429000" cy="7858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表占位符 2"/>
          <p:cNvSpPr>
            <a:spLocks noGrp="1"/>
          </p:cNvSpPr>
          <p:nvPr>
            <p:ph type="chart" sz="quarter" idx="10"/>
          </p:nvPr>
        </p:nvSpPr>
        <p:spPr>
          <a:xfrm>
            <a:off x="1785918" y="714356"/>
            <a:ext cx="5572125" cy="4143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noProof="0" smtClean="0"/>
              <a:t>Вставка диаграммы</a:t>
            </a:r>
            <a:endParaRPr lang="zh-CN" altLang="en-US" noProof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/>
          </p:nvPr>
        </p:nvSpPr>
        <p:spPr>
          <a:xfrm>
            <a:off x="4500563" y="5000625"/>
            <a:ext cx="2857500" cy="857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42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3857620" y="142875"/>
            <a:ext cx="5000630" cy="1643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85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6170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6188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3110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8052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A700B-BABE-4F7D-BC88-8286C8AA1C6D}" type="datetime1">
              <a:rPr lang="ru-RU" smtClean="0"/>
              <a:pPr>
                <a:defRPr/>
              </a:pPr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Клинова М.Н.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0D6ABD-662B-4812-BE6A-8901094188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72531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7557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7110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352AA-11EA-48DB-97D7-BB447434B004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C6A0F-9156-458F-BF20-EBF028C91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35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54" r:id="rId13"/>
    <p:sldLayoutId id="2147483655" r:id="rId14"/>
    <p:sldLayoutId id="2147483657" r:id="rId15"/>
    <p:sldLayoutId id="2147483658" r:id="rId16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marklin72@mail.ru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6;&#1077;&#1082;&#1090;%20&#1080;&#1079;&#1084;&#1077;&#1085;%20&#1057;&#1090;&#1072;&#1085;&#1076;&#1072;&#1088;&#1090;&#1072;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16632"/>
            <a:ext cx="2736304" cy="188606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2577" y="4322977"/>
            <a:ext cx="2343919" cy="24183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92577" y="5303557"/>
            <a:ext cx="14401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2018</a:t>
            </a:r>
            <a:endParaRPr lang="ru-RU" sz="4000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4456" y="4573632"/>
            <a:ext cx="14401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2019</a:t>
            </a:r>
            <a:endParaRPr lang="ru-RU" sz="4000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66025" y="3933056"/>
            <a:ext cx="14401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2020</a:t>
            </a:r>
            <a:endParaRPr lang="ru-RU" sz="4000" b="1" dirty="0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1996385"/>
            <a:ext cx="835292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zh-CN" sz="4400" b="1" dirty="0">
                <a:ln w="127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6600"/>
                </a:solidFill>
                <a:latin typeface="Arial Narrow" panose="020B0606020202030204" pitchFamily="34" charset="0"/>
                <a:cs typeface="Arial" charset="0"/>
              </a:rPr>
              <a:t>Разработка средств оценивания </a:t>
            </a:r>
            <a:endParaRPr lang="ru-RU" altLang="zh-CN" sz="4400" b="1" dirty="0" smtClean="0">
              <a:ln w="1270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6600"/>
              </a:solidFill>
              <a:latin typeface="Arial Narrow" panose="020B0606020202030204" pitchFamily="34" charset="0"/>
              <a:cs typeface="Arial" charset="0"/>
            </a:endParaRPr>
          </a:p>
          <a:p>
            <a:pPr algn="ctr"/>
            <a:r>
              <a:rPr lang="ru-RU" altLang="zh-CN" sz="4400" b="1" dirty="0" smtClean="0">
                <a:ln w="127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6600"/>
                </a:solidFill>
                <a:latin typeface="Arial Narrow" panose="020B0606020202030204" pitchFamily="34" charset="0"/>
                <a:cs typeface="Arial" charset="0"/>
              </a:rPr>
              <a:t>и </a:t>
            </a:r>
            <a:r>
              <a:rPr lang="ru-RU" altLang="zh-CN" sz="4400" b="1" dirty="0">
                <a:ln w="127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6600"/>
                </a:solidFill>
                <a:latin typeface="Arial Narrow" panose="020B0606020202030204" pitchFamily="34" charset="0"/>
                <a:cs typeface="Arial" charset="0"/>
              </a:rPr>
              <a:t>формирования логических познавательных УУД </a:t>
            </a:r>
            <a:endParaRPr lang="ru-RU" altLang="zh-CN" sz="4400" b="1" dirty="0" smtClean="0">
              <a:ln w="1270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6600"/>
              </a:solidFill>
              <a:latin typeface="Arial Narrow" panose="020B0606020202030204" pitchFamily="34" charset="0"/>
              <a:cs typeface="Arial" charset="0"/>
            </a:endParaRPr>
          </a:p>
          <a:p>
            <a:pPr algn="ctr"/>
            <a:r>
              <a:rPr lang="ru-RU" altLang="zh-CN" sz="4400" b="1" dirty="0" smtClean="0">
                <a:ln w="127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6600"/>
                </a:solidFill>
                <a:latin typeface="Arial Narrow" panose="020B0606020202030204" pitchFamily="34" charset="0"/>
                <a:cs typeface="Arial" charset="0"/>
              </a:rPr>
              <a:t>в </a:t>
            </a:r>
            <a:r>
              <a:rPr lang="ru-RU" altLang="zh-CN" sz="4400" b="1" dirty="0">
                <a:ln w="127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6600"/>
                </a:solidFill>
                <a:latin typeface="Arial Narrow" panose="020B0606020202030204" pitchFamily="34" charset="0"/>
                <a:cs typeface="Arial" charset="0"/>
              </a:rPr>
              <a:t>8-х классах </a:t>
            </a:r>
            <a:r>
              <a:rPr lang="ru-RU" altLang="zh-CN" sz="4400" b="1" dirty="0" smtClean="0">
                <a:ln w="127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6600"/>
                </a:solidFill>
                <a:latin typeface="Arial Narrow" panose="020B0606020202030204" pitchFamily="34" charset="0"/>
                <a:cs typeface="Arial" charset="0"/>
              </a:rPr>
              <a:t>школы</a:t>
            </a:r>
          </a:p>
          <a:p>
            <a:pPr algn="ctr"/>
            <a:r>
              <a:rPr lang="ru-RU" sz="2800" b="1" dirty="0" smtClean="0">
                <a:ln w="1270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6600"/>
                </a:solidFill>
                <a:latin typeface="Arial Narrow" panose="020B0606020202030204" pitchFamily="34" charset="0"/>
                <a:cs typeface="Arial" charset="0"/>
              </a:rPr>
              <a:t>семинар 30.03.2018</a:t>
            </a:r>
            <a:endParaRPr lang="ru-RU" sz="2800" dirty="0">
              <a:ln w="1270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FF660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629921" y="5340934"/>
            <a:ext cx="1656184" cy="633132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8269" y="5704800"/>
            <a:ext cx="676987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26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  <a:cs typeface="Arial" charset="0"/>
              </a:rPr>
              <a:t>Руководитель: </a:t>
            </a:r>
            <a:r>
              <a:rPr lang="ru-RU" altLang="zh-CN" sz="26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  <a:cs typeface="Arial" charset="0"/>
              </a:rPr>
              <a:t>Клинова М.Н</a:t>
            </a:r>
            <a:r>
              <a:rPr lang="ru-RU" altLang="zh-CN" sz="26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  <a:cs typeface="Arial" charset="0"/>
              </a:rPr>
              <a:t>., н. с. отдела СФГОС ИРО ПК, </a:t>
            </a:r>
            <a:r>
              <a:rPr lang="en-US" sz="26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</a:rPr>
              <a:t>89128863656</a:t>
            </a:r>
            <a:r>
              <a:rPr lang="en-US" sz="26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</a:rPr>
              <a:t>, </a:t>
            </a:r>
            <a:r>
              <a:rPr lang="en-US" sz="26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  <a:hlinkClick r:id="rId5"/>
              </a:rPr>
              <a:t>marklin72@mail.ru</a:t>
            </a:r>
            <a:r>
              <a:rPr lang="ru-RU" sz="2600" b="1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</a:rPr>
              <a:t> </a:t>
            </a:r>
            <a:endParaRPr lang="ru-RU" altLang="zh-CN" sz="2600" b="1" dirty="0">
              <a:ln w="12700" cmpd="sng">
                <a:solidFill>
                  <a:srgbClr val="002060"/>
                </a:solidFill>
                <a:prstDash val="solid"/>
              </a:ln>
              <a:solidFill>
                <a:srgbClr val="0000CC"/>
              </a:solidFill>
              <a:latin typeface="Arial Narrow" panose="020B0606020202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6661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7960"/>
            <a:ext cx="85195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Презентация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апробационными площадками замыслов работы в текущем году</a:t>
            </a:r>
            <a:endParaRPr lang="ru-RU" sz="36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3" y="1772816"/>
            <a:ext cx="28083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мы?</a:t>
            </a: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5" y="2564904"/>
            <a:ext cx="3276364" cy="72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мы выбрали МР?</a:t>
            </a: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9" y="3356992"/>
            <a:ext cx="3510390" cy="7200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мы выбрали данный МР?</a:t>
            </a: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63889" y="4149080"/>
            <a:ext cx="3510390" cy="7200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 чем мы хотим оценивать МР?</a:t>
            </a: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4941168"/>
            <a:ext cx="3354373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 чем мы хотим развивать МР?</a:t>
            </a: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5733256"/>
            <a:ext cx="3528393" cy="93968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задуманные в рамках апробации мероприятия согласуются с ООП школы?</a:t>
            </a: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4" y="1268760"/>
            <a:ext cx="8568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Содержание и порядок – ваши, но не забудьте про обязательные ответы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на вопросы: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9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528" y="476672"/>
            <a:ext cx="8496944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DE00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ТЗ к 31 мая 2018 года: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 втором семинаре нужно представить 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результаты апробации контрольных мероприятий в 8 кл. по оценке выбранного метапредметного результата + замыслы образовательных практик его развития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DE00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ПОДГОТОВИТЬ: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структурную презентацию выступления, обязательными частями которой традиционно должны быть: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титульный слайд (какая команда),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какой метапредметный результат определен для 8 класса,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что именно выполняли дети на КМ,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примеры 1-3 работ (фото, скан-копии...),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что получилось, что не получилось у детей (почему?),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 скорректировать то, что не получилось у детей, </a:t>
            </a: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ход к замыслам образовательных практик.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83496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51612"/>
            <a:ext cx="83164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</a:rPr>
              <a:t>Мы разворачиваем проект </a:t>
            </a:r>
          </a:p>
          <a:p>
            <a:pPr algn="ctr"/>
            <a:r>
              <a:rPr lang="ru-RU" sz="48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</a:rPr>
              <a:t>уже четвертый год…</a:t>
            </a:r>
            <a:endParaRPr lang="ru-RU" sz="4800" b="1" cap="none" spc="0" dirty="0" smtClean="0">
              <a:ln w="12700" cmpd="sng">
                <a:solidFill>
                  <a:srgbClr val="002060"/>
                </a:solidFill>
                <a:prstDash val="solid"/>
              </a:ln>
              <a:solidFill>
                <a:srgbClr val="0000CC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1995529"/>
            <a:ext cx="3384376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0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2015 (5 кл) </a:t>
            </a:r>
          </a:p>
          <a:p>
            <a:r>
              <a:rPr lang="ru-RU" sz="30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2016 (6 кл)</a:t>
            </a:r>
          </a:p>
          <a:p>
            <a:r>
              <a:rPr lang="ru-RU" sz="30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2017 (7 кл) – </a:t>
            </a:r>
            <a:r>
              <a:rPr lang="ru-RU" sz="3000" b="1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16 школ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88080" y="3338365"/>
            <a:ext cx="2252963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000" b="1" dirty="0" smtClean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2018 (8 кл) </a:t>
            </a:r>
          </a:p>
        </p:txBody>
      </p:sp>
    </p:spTree>
    <p:extLst>
      <p:ext uri="{BB962C8B-B14F-4D97-AF65-F5344CB8AC3E}">
        <p14:creationId xmlns:p14="http://schemas.microsoft.com/office/powerpoint/2010/main" val="252126387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83768" y="284455"/>
            <a:ext cx="633670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</a:rPr>
              <a:t>Перечень логических УУД для работы в проекте:</a:t>
            </a:r>
            <a:endParaRPr lang="ru-RU" sz="4400" b="1" dirty="0">
              <a:ln w="12700" cmpd="sng">
                <a:solidFill>
                  <a:srgbClr val="002060"/>
                </a:solidFill>
                <a:prstDash val="solid"/>
              </a:ln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41536" y="1988840"/>
            <a:ext cx="8496944" cy="440120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charset="0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 умение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 определять понятия; </a:t>
            </a:r>
          </a:p>
          <a:p>
            <a:pPr marL="342900" indent="-342900">
              <a:buFont typeface="Arial" charset="0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 умение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создавать обобщения; </a:t>
            </a:r>
          </a:p>
          <a:p>
            <a:pPr marL="342900" indent="-342900">
              <a:buFont typeface="Arial" charset="0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 умение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устанавливать аналогии; </a:t>
            </a:r>
          </a:p>
          <a:p>
            <a:pPr marL="342900" indent="-342900">
              <a:buFont typeface="Arial" charset="0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 умение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классифицировать, самостоятельно выбирать основания и критерии для классификации; </a:t>
            </a:r>
          </a:p>
          <a:p>
            <a:pPr marL="342900" indent="-342900">
              <a:buFont typeface="Arial" charset="0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 умение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устанавливать причинно-следственные связи; </a:t>
            </a:r>
          </a:p>
          <a:p>
            <a:pPr marL="342900" indent="-342900">
              <a:buFont typeface="Arial" charset="0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 умение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строить логическое рассуждение, умозаключение;</a:t>
            </a:r>
          </a:p>
          <a:p>
            <a:pPr marL="342900" indent="-342900">
              <a:buFont typeface="Arial" charset="0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 умение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Batang"/>
                <a:cs typeface="Batang"/>
              </a:rPr>
              <a:t>делать выводы.</a:t>
            </a:r>
          </a:p>
        </p:txBody>
      </p:sp>
    </p:spTree>
    <p:extLst>
      <p:ext uri="{BB962C8B-B14F-4D97-AF65-F5344CB8AC3E}">
        <p14:creationId xmlns:p14="http://schemas.microsoft.com/office/powerpoint/2010/main" val="76116488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1336" y="476672"/>
            <a:ext cx="8352928" cy="479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Проект</a:t>
            </a:r>
            <a:r>
              <a:rPr lang="ru-RU" sz="32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Приказа Министерства образования и науки РФ "Об утверждении федерального государственного образовательного стандарта основного общего образования в новой редакции" (подготовлен Минобрнауки России 09.07.2017</a:t>
            </a:r>
            <a:r>
              <a:rPr lang="ru-RU" sz="3200" b="1" dirty="0" smtClean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!!!Проект еще не утвержден</a:t>
            </a:r>
            <a:endParaRPr lang="ru-RU" sz="3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5400" y="4869160"/>
            <a:ext cx="835292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latin typeface="+mn-lt"/>
              </a:rPr>
              <a:t>В проекте ф</a:t>
            </a:r>
            <a:r>
              <a:rPr lang="ru-RU" sz="4400" b="1" cap="none" spc="0" dirty="0" smtClean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/>
                <a:latin typeface="+mn-lt"/>
              </a:rPr>
              <a:t>ормулировки УУД несколько </a:t>
            </a:r>
            <a:r>
              <a:rPr lang="ru-RU" sz="4400" b="1" cap="none" spc="0" dirty="0" smtClean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/>
                <a:latin typeface="+mn-lt"/>
                <a:hlinkClick r:id="rId3" action="ppaction://hlinkfile"/>
              </a:rPr>
              <a:t>иные</a:t>
            </a:r>
            <a:r>
              <a:rPr lang="ru-RU" sz="4400" b="1" cap="none" spc="0" dirty="0" smtClean="0">
                <a:ln w="22225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/>
                <a:latin typeface="+mn-lt"/>
              </a:rPr>
              <a:t>!</a:t>
            </a:r>
            <a:endParaRPr lang="ru-RU" sz="4400" b="1" cap="none" spc="0" dirty="0">
              <a:ln w="22225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09021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43808" y="268531"/>
            <a:ext cx="5976664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</a:rPr>
              <a:t>Предполагаемые участники проекта </a:t>
            </a:r>
          </a:p>
          <a:p>
            <a:pPr algn="ctr"/>
            <a:r>
              <a:rPr lang="ru-RU" sz="4400" b="1" dirty="0" smtClean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00CC"/>
                </a:solidFill>
                <a:latin typeface="Arial Narrow" panose="020B0606020202030204" pitchFamily="34" charset="0"/>
              </a:rPr>
              <a:t>в 2018 году</a:t>
            </a:r>
            <a:endParaRPr lang="ru-RU" sz="4400" b="1" dirty="0">
              <a:ln w="12700" cmpd="sng">
                <a:solidFill>
                  <a:srgbClr val="002060"/>
                </a:solidFill>
                <a:prstDash val="solid"/>
              </a:ln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251520" y="2636912"/>
            <a:ext cx="4104456" cy="4032448"/>
          </a:xfrm>
          <a:prstGeom prst="foldedCorne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Административно-педагогические 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команды ОО из состава апробационных площадок ФГОС ООО Пермского края, участвовавшие в реализации аналогичного проекта в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2015-2017 </a:t>
            </a:r>
            <a:r>
              <a:rPr lang="ru-RU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гг</a:t>
            </a:r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4769160" y="2636912"/>
            <a:ext cx="4123320" cy="4032448"/>
          </a:xfrm>
          <a:prstGeom prst="foldedCorne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Команды 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других апробационных площадок, заинтересованные в предложенной тематике </a:t>
            </a: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(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по 3-5 человек от площадки, включая 1 представителя администрации школы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</a:rPr>
              <a:t>)</a:t>
            </a:r>
          </a:p>
          <a:p>
            <a:pPr algn="ctr"/>
            <a:endParaRPr lang="ru-RU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8637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1703705"/>
            <a:ext cx="4032448" cy="489364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571500" indent="-571500" algn="just">
              <a:buFontTx/>
              <a:buChar char="-"/>
            </a:pPr>
            <a:r>
              <a:rPr lang="ru-RU" sz="2400" b="1" dirty="0" smtClean="0">
                <a:solidFill>
                  <a:srgbClr val="0000CC"/>
                </a:solidFill>
                <a:latin typeface="+mn-lt"/>
                <a:ea typeface="Times New Roman" panose="02020603050405020304" pitchFamily="18" charset="0"/>
              </a:rPr>
              <a:t>Разработать и апробировать средства </a:t>
            </a:r>
            <a:r>
              <a:rPr lang="ru-RU" sz="2400" b="1" dirty="0">
                <a:solidFill>
                  <a:srgbClr val="0000CC"/>
                </a:solidFill>
                <a:latin typeface="+mn-lt"/>
                <a:ea typeface="Times New Roman" panose="02020603050405020304" pitchFamily="18" charset="0"/>
              </a:rPr>
              <a:t>оценивания и достижения логических УУД в 8 </a:t>
            </a:r>
            <a:r>
              <a:rPr lang="ru-RU" sz="2400" b="1" dirty="0" smtClean="0">
                <a:solidFill>
                  <a:srgbClr val="0000CC"/>
                </a:solidFill>
                <a:latin typeface="+mn-lt"/>
                <a:ea typeface="Times New Roman" panose="02020603050405020304" pitchFamily="18" charset="0"/>
              </a:rPr>
              <a:t>классах; </a:t>
            </a:r>
          </a:p>
          <a:p>
            <a:pPr marL="571500" indent="-571500" algn="just">
              <a:buFontTx/>
              <a:buChar char="-"/>
            </a:pPr>
            <a:r>
              <a:rPr lang="ru-RU" sz="2400" b="1" dirty="0" smtClean="0">
                <a:solidFill>
                  <a:srgbClr val="0000CC"/>
                </a:solidFill>
                <a:latin typeface="+mn-lt"/>
                <a:ea typeface="Times New Roman" panose="02020603050405020304" pitchFamily="18" charset="0"/>
              </a:rPr>
              <a:t>Описать апробированные средства в виде дидактических и методических текстов;</a:t>
            </a:r>
          </a:p>
          <a:p>
            <a:pPr marL="571500" indent="-571500" algn="just">
              <a:buFontTx/>
              <a:buChar char="-"/>
            </a:pPr>
            <a:r>
              <a:rPr lang="ru-RU" sz="2400" b="1" dirty="0" smtClean="0">
                <a:solidFill>
                  <a:srgbClr val="0000CC"/>
                </a:solidFill>
                <a:latin typeface="+mn-lt"/>
                <a:ea typeface="Times New Roman" panose="02020603050405020304" pitchFamily="18" charset="0"/>
              </a:rPr>
              <a:t>Транслировать опыт деятельности и результаты проекта</a:t>
            </a:r>
            <a:endParaRPr lang="ru-RU" sz="2400" b="1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4008" y="1703705"/>
            <a:ext cx="4176464" cy="489364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Выстроить </a:t>
            </a:r>
            <a:r>
              <a:rPr lang="ru-RU" sz="2400" b="1" u="sng" dirty="0" smtClean="0">
                <a:solidFill>
                  <a:srgbClr val="C00000"/>
                </a:solidFill>
                <a:latin typeface="+mn-lt"/>
              </a:rPr>
              <a:t>в систему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 модули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оценивания и достижения отдельных групп-направлений метапредметных результатов с 5 по 9 класс,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включить их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в ООП школы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(разделы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«Система оценивания образовательных результатов»,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подпрограмма по развитию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УУД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), ежегодно воспроизводить разработки в практике образовательного процесса</a:t>
            </a:r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89863" y="810439"/>
            <a:ext cx="269977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 cmpd="sng">
                  <a:solidFill>
                    <a:srgbClr val="0000CC"/>
                  </a:solidFill>
                  <a:prstDash val="solid"/>
                </a:ln>
                <a:solidFill>
                  <a:srgbClr val="3333FF"/>
                </a:solidFill>
                <a:latin typeface="+mn-lt"/>
              </a:rPr>
              <a:t>Минимум </a:t>
            </a:r>
            <a:endParaRPr lang="ru-RU" sz="4800" b="1" cap="none" spc="0" dirty="0">
              <a:ln w="12700" cmpd="sng">
                <a:solidFill>
                  <a:srgbClr val="0000CC"/>
                </a:solidFill>
                <a:prstDash val="solid"/>
              </a:ln>
              <a:solidFill>
                <a:srgbClr val="3333FF"/>
              </a:solidFill>
              <a:effectLst/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2965" y="810438"/>
            <a:ext cx="289854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27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latin typeface="+mn-lt"/>
              </a:rPr>
              <a:t>Максимум </a:t>
            </a:r>
            <a:endParaRPr lang="ru-RU" sz="4800" b="1" cap="none" spc="0" dirty="0">
              <a:ln w="127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88640"/>
            <a:ext cx="84969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>
                <a:ln w="127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+mn-lt"/>
              </a:rPr>
              <a:t>Н</a:t>
            </a:r>
            <a:r>
              <a:rPr lang="ru-RU" sz="4800" b="1" dirty="0" smtClean="0">
                <a:ln w="127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+mn-lt"/>
              </a:rPr>
              <a:t>аши планы</a:t>
            </a:r>
            <a:endParaRPr lang="ru-RU" sz="4800" b="1" cap="none" spc="0" dirty="0">
              <a:ln w="127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rgbClr val="C00000"/>
              </a:solidFill>
              <a:effectLst/>
              <a:latin typeface="+mn-lt"/>
            </a:endParaRPr>
          </a:p>
        </p:txBody>
      </p:sp>
      <p:cxnSp>
        <p:nvCxnSpPr>
          <p:cNvPr id="14" name="Прямая со стрелкой 13"/>
          <p:cNvCxnSpPr>
            <a:endCxn id="7" idx="0"/>
          </p:cNvCxnSpPr>
          <p:nvPr/>
        </p:nvCxnSpPr>
        <p:spPr>
          <a:xfrm flipH="1">
            <a:off x="2339752" y="604138"/>
            <a:ext cx="576064" cy="20630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8" idx="0"/>
          </p:cNvCxnSpPr>
          <p:nvPr/>
        </p:nvCxnSpPr>
        <p:spPr>
          <a:xfrm>
            <a:off x="6156176" y="601241"/>
            <a:ext cx="576064" cy="20919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13231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2996952"/>
            <a:ext cx="8219829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Подготовка одной школы-АП </a:t>
            </a:r>
          </a:p>
          <a:p>
            <a:pPr algn="ctr">
              <a:spcAft>
                <a:spcPts val="0"/>
              </a:spcAft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получению статуса базовой образовательной площадки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ИРО ПК</a:t>
            </a:r>
            <a:endParaRPr lang="ru-RU" sz="4000" b="1" dirty="0">
              <a:solidFill>
                <a:schemeClr val="accent4">
                  <a:lumMod val="50000"/>
                </a:schemeClr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57483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486854"/>
              </p:ext>
            </p:extLst>
          </p:nvPr>
        </p:nvGraphicFramePr>
        <p:xfrm>
          <a:off x="179512" y="188640"/>
          <a:ext cx="8784976" cy="6400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57029"/>
                <a:gridCol w="7427947"/>
              </a:tblGrid>
              <a:tr h="2175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Срок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Мероприятие (содержание)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  <a:tr h="3263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Март, 30, 2018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Семинар «Презентация замыслов школ по разработке средств оценивания и формирования логических познавательных УУД в основной школе»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  <a:tr h="11212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</a:rPr>
                        <a:t>Март – май, 2018</a:t>
                      </a:r>
                      <a:endParaRPr lang="ru-RU" sz="20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</a:rPr>
                        <a:t>Разработка </a:t>
                      </a:r>
                      <a:r>
                        <a:rPr lang="ru-RU" sz="2000" b="1" dirty="0">
                          <a:effectLst/>
                          <a:latin typeface="+mn-lt"/>
                        </a:rPr>
                        <a:t>и апробация в 8 классах школ контрольного мероприятия оценивания выбранного метапредметного результата;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Разработка замысла средств достижения </a:t>
                      </a:r>
                      <a:r>
                        <a:rPr lang="ru-RU" sz="2000" b="1" dirty="0" smtClean="0">
                          <a:effectLst/>
                          <a:latin typeface="+mn-lt"/>
                        </a:rPr>
                        <a:t>МР.</a:t>
                      </a:r>
                      <a:endParaRPr lang="ru-RU" sz="2000" b="1" dirty="0">
                        <a:effectLst/>
                        <a:latin typeface="+mn-lt"/>
                      </a:endParaRPr>
                    </a:p>
                  </a:txBody>
                  <a:tcPr marL="27196" marR="27196" marT="0" marB="0"/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Май,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31, 2018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Семинар «Представление результатов апробации контрольных мероприятий оценивания метапредметного результата»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  <a:tr h="5439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</a:rPr>
                        <a:t>Май - сентябрь, 2018</a:t>
                      </a:r>
                      <a:endParaRPr lang="ru-RU" sz="2000" b="1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Разработка и апробация в 8 классах школ средств достижения выбранного метапредметного результата (учебные ситуации, инновационные образовательные практики). Консультирование участников проекта руководителем по вышеназванным направлениям</a:t>
                      </a:r>
                      <a:endParaRPr lang="ru-RU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05890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09782"/>
              </p:ext>
            </p:extLst>
          </p:nvPr>
        </p:nvGraphicFramePr>
        <p:xfrm>
          <a:off x="179512" y="188640"/>
          <a:ext cx="8784976" cy="6400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56184"/>
                <a:gridCol w="7128792"/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Сентябрь,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</a:rPr>
                        <a:t>14, 2018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Семинар «Презентация результатов апробации учебных ситуаций и инновационных образовательных практик» 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  <a:tr h="65270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Сентябрь – октябрь 2018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Привлечение участников проекта к организации практик на КПК</a:t>
                      </a:r>
                      <a:r>
                        <a:rPr lang="ru-RU" sz="2000" b="1" dirty="0" smtClean="0">
                          <a:effectLst/>
                        </a:rPr>
                        <a:t>. Консультирование </a:t>
                      </a:r>
                      <a:r>
                        <a:rPr lang="ru-RU" sz="2000" b="1" dirty="0">
                          <a:effectLst/>
                        </a:rPr>
                        <a:t>участников проекта</a:t>
                      </a:r>
                      <a:r>
                        <a:rPr lang="ru-RU" sz="2000" b="1" dirty="0" smtClean="0">
                          <a:effectLst/>
                        </a:rPr>
                        <a:t>. Доработка</a:t>
                      </a:r>
                      <a:r>
                        <a:rPr lang="ru-RU" sz="2000" b="1" dirty="0">
                          <a:effectLst/>
                        </a:rPr>
                        <a:t>, редактирование текстов разработанных контрольных мероприятий, учебных ситуаций, ИнОП, методических рекомендаций, статей. Сдача разработок руководителю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  <a:tr h="3263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Ноябрь, 2018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Трансляция результатов через их представление на секции в рамках региональной научно-практической конференции апробационных площадок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Ноябрь – декабрь, 2018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Трансляция результатов проекта через сайты ОО, портал ФГОС ОО ПК, участие в муниципальных мероприятиях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  <a:tr h="3263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По </a:t>
                      </a:r>
                      <a:r>
                        <a:rPr lang="ru-RU" sz="2000" b="1" dirty="0">
                          <a:effectLst/>
                        </a:rPr>
                        <a:t>особому графику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Подготовка 1 АП к получению статуса базовой образовательной площадки ГАУ ДПО ИРО ПК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196" marR="271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68820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cf31df19b18f5fe03b5c91209990c4887ecbf8"/>
</p:tagLst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3092</TotalTime>
  <Words>537</Words>
  <Application>Microsoft Office PowerPoint</Application>
  <PresentationFormat>Экран (4:3)</PresentationFormat>
  <Paragraphs>86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Клинова М.Н.</dc:creator>
  <cp:lastModifiedBy>Аверина Светлана Сергеевна</cp:lastModifiedBy>
  <cp:revision>318</cp:revision>
  <dcterms:created xsi:type="dcterms:W3CDTF">2012-07-31T13:58:46Z</dcterms:created>
  <dcterms:modified xsi:type="dcterms:W3CDTF">2019-04-29T05:14:38Z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193013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